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257" r:id="rId6"/>
    <p:sldId id="258" r:id="rId7"/>
    <p:sldId id="259" r:id="rId8"/>
    <p:sldId id="266"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kins, Marybeth" initials="AM" lastIdx="1" clrIdx="0">
    <p:extLst>
      <p:ext uri="{19B8F6BF-5375-455C-9EA6-DF929625EA0E}">
        <p15:presenceInfo xmlns:p15="http://schemas.microsoft.com/office/powerpoint/2012/main" userId="S::atkinsm@fultonschools.org::0de7d40f-9fa3-4a08-aadc-d72a258380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showGuides="1">
      <p:cViewPr varScale="1">
        <p:scale>
          <a:sx n="104" d="100"/>
          <a:sy n="104" d="100"/>
        </p:scale>
        <p:origin x="114" y="36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os, Denise M" userId="855aebac-82b7-42bb-bd47-9b0ec012a26d" providerId="ADAL" clId="{11315B14-9FEB-4408-A7DD-207499524270}"/>
    <pc:docChg chg="mod">
      <pc:chgData name="Santos, Denise M" userId="855aebac-82b7-42bb-bd47-9b0ec012a26d" providerId="ADAL" clId="{11315B14-9FEB-4408-A7DD-207499524270}" dt="2022-02-15T19:26:32.257" v="2"/>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2/15/2022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2/15/2022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2/15/2022</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2/15/2022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2/15/2022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2/15/2022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2/15/2022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2/15/2022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2/15/2022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2/15/2022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2/15/2022</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4594" y="1933506"/>
            <a:ext cx="5734050" cy="3248094"/>
          </a:xfrm>
        </p:spPr>
        <p:txBody>
          <a:bodyPr anchor="ctr"/>
          <a:lstStyle/>
          <a:p>
            <a:r>
              <a:rPr lang="en-US" dirty="0"/>
              <a:t>AP US Government and Politics</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76200"/>
            <a:ext cx="9980682" cy="1096962"/>
          </a:xfrm>
        </p:spPr>
        <p:txBody>
          <a:bodyPr anchor="b">
            <a:normAutofit/>
          </a:bodyPr>
          <a:lstStyle/>
          <a:p>
            <a:r>
              <a:rPr lang="en-US" dirty="0"/>
              <a:t>Course Description</a:t>
            </a:r>
          </a:p>
        </p:txBody>
      </p:sp>
      <p:pic>
        <p:nvPicPr>
          <p:cNvPr id="1026" name="Picture 2" descr="Image result for capitol">
            <a:extLst>
              <a:ext uri="{FF2B5EF4-FFF2-40B4-BE49-F238E27FC236}">
                <a16:creationId xmlns:a16="http://schemas.microsoft.com/office/drawing/2014/main" id="{9BFC114F-69BC-4932-B86A-762838CE9F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4900" y="2046469"/>
            <a:ext cx="4914900" cy="3679460"/>
          </a:xfrm>
          <a:prstGeom prst="rect">
            <a:avLst/>
          </a:prstGeom>
          <a:solidFill>
            <a:srgbClr val="FFFFFF"/>
          </a:solidFill>
        </p:spPr>
      </p:pic>
      <p:sp>
        <p:nvSpPr>
          <p:cNvPr id="14" name="Content Placeholder 13"/>
          <p:cNvSpPr>
            <a:spLocks noGrp="1"/>
          </p:cNvSpPr>
          <p:nvPr>
            <p:ph sz="half" idx="2"/>
          </p:nvPr>
        </p:nvSpPr>
        <p:spPr>
          <a:xfrm>
            <a:off x="6172200" y="1600200"/>
            <a:ext cx="4914900" cy="4571999"/>
          </a:xfrm>
        </p:spPr>
        <p:txBody>
          <a:bodyPr>
            <a:normAutofit/>
          </a:bodyPr>
          <a:lstStyle/>
          <a:p>
            <a:r>
              <a:rPr lang="en-US" sz="1400" dirty="0"/>
              <a:t>AP U.S. Government and Politics is a year long course with a similar curriculum to a college introductory course in politics. This is a core requirement at many universities because classes like these teach students about not only politics, but the structure of the U.S. government. Students will learn to go beyond what they hear on the news and examine the values and principles of our democracy, a lifelong skill. </a:t>
            </a:r>
          </a:p>
          <a:p>
            <a:r>
              <a:rPr lang="en-US" sz="1400" dirty="0"/>
              <a:t>This year-long course will be organized around the following units of study:</a:t>
            </a:r>
          </a:p>
          <a:p>
            <a:r>
              <a:rPr lang="en-US" sz="1400" dirty="0"/>
              <a:t>Unit 1: Foundations of American Democracy (approximately 25 days)</a:t>
            </a:r>
          </a:p>
          <a:p>
            <a:r>
              <a:rPr lang="en-US" sz="1400" dirty="0"/>
              <a:t>Unit 2: Interactions Among Branches of Gov’t (~ 50 days) </a:t>
            </a:r>
          </a:p>
          <a:p>
            <a:r>
              <a:rPr lang="en-US" sz="1400" dirty="0"/>
              <a:t>Unit 3: Civil Liberties and Civil Rights (~ 24 days)</a:t>
            </a:r>
          </a:p>
          <a:p>
            <a:r>
              <a:rPr lang="en-US" sz="1400" dirty="0"/>
              <a:t>Unit 4: American Pol. Ideologies &amp; Beliefs~20 days)</a:t>
            </a:r>
          </a:p>
          <a:p>
            <a:r>
              <a:rPr lang="en-US" sz="1400" dirty="0"/>
              <a:t>Unit 5: Political Participation (~20 days)</a:t>
            </a:r>
          </a:p>
          <a:p>
            <a:endParaRPr lang="en-US" sz="1400"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nchor="b">
            <a:normAutofit/>
          </a:bodyPr>
          <a:lstStyle/>
          <a:p>
            <a:r>
              <a:rPr lang="en-US" dirty="0"/>
              <a:t>A Successful Student in AP US Government</a:t>
            </a:r>
          </a:p>
        </p:txBody>
      </p:sp>
      <p:sp>
        <p:nvSpPr>
          <p:cNvPr id="4" name="Content Placeholder 3">
            <a:extLst>
              <a:ext uri="{FF2B5EF4-FFF2-40B4-BE49-F238E27FC236}">
                <a16:creationId xmlns:a16="http://schemas.microsoft.com/office/drawing/2014/main" id="{B68009FD-DEE4-4690-94A7-F9D4F1D28EF5}"/>
              </a:ext>
            </a:extLst>
          </p:cNvPr>
          <p:cNvSpPr>
            <a:spLocks noGrp="1"/>
          </p:cNvSpPr>
          <p:nvPr>
            <p:ph sz="half" idx="1"/>
          </p:nvPr>
        </p:nvSpPr>
        <p:spPr>
          <a:xfrm>
            <a:off x="1104900" y="1600200"/>
            <a:ext cx="4914900" cy="4571999"/>
          </a:xfrm>
        </p:spPr>
        <p:txBody>
          <a:bodyPr>
            <a:normAutofit/>
          </a:bodyPr>
          <a:lstStyle/>
          <a:p>
            <a:r>
              <a:rPr lang="en-US" sz="1400" dirty="0"/>
              <a:t>In order to be successful in this course a student must be capable of a college level academic performance :</a:t>
            </a:r>
          </a:p>
          <a:p>
            <a:r>
              <a:rPr lang="en-US" sz="1400" dirty="0"/>
              <a:t>You will need strong reading and writing skills. The AP Exam requires the writing of four essays, including an argumentative essay.  </a:t>
            </a:r>
          </a:p>
          <a:p>
            <a:pPr>
              <a:buFont typeface="Arial" panose="020B0604020202020204" pitchFamily="34" charset="0"/>
              <a:buChar char="•"/>
            </a:pPr>
            <a:r>
              <a:rPr lang="en-US" sz="1400" dirty="0"/>
              <a:t>You will also need strong critical thinking skills which will be used to analyze and interpret data, reflect upon current events, and develop arguments that relate to required Supreme Court cases and core foundational documents.</a:t>
            </a:r>
          </a:p>
          <a:p>
            <a:pPr>
              <a:buFont typeface="Arial" panose="020B0604020202020204" pitchFamily="34" charset="0"/>
              <a:buChar char="•"/>
            </a:pPr>
            <a:r>
              <a:rPr lang="en-US" sz="1400" dirty="0"/>
              <a:t>Finally, I hope you will learn to enjoy politics and gain a deeper understanding of the importance of government.  All citizens need to be involved and committed to our constitution and the liberties protected by it, as well as the responsibilities demanded by this great document!   </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p:txBody>
      </p:sp>
      <p:pic>
        <p:nvPicPr>
          <p:cNvPr id="2050" name="Picture 2" descr="Image result for supreme court">
            <a:extLst>
              <a:ext uri="{FF2B5EF4-FFF2-40B4-BE49-F238E27FC236}">
                <a16:creationId xmlns:a16="http://schemas.microsoft.com/office/drawing/2014/main" id="{897501CE-9C2E-4BBB-9769-CB73873353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97" r="7243" b="-2"/>
          <a:stretch/>
        </p:blipFill>
        <p:spPr bwMode="auto">
          <a:xfrm>
            <a:off x="6172200" y="1600200"/>
            <a:ext cx="4914900" cy="4571999"/>
          </a:xfrm>
          <a:prstGeom prst="rect">
            <a:avLst/>
          </a:prstGeom>
          <a:solidFill>
            <a:srgbClr val="FFFFFF"/>
          </a:solidFill>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nchor="b">
            <a:normAutofit/>
          </a:bodyPr>
          <a:lstStyle/>
          <a:p>
            <a:r>
              <a:rPr lang="en-US" dirty="0"/>
              <a:t>Expected Weekly Workload</a:t>
            </a:r>
          </a:p>
        </p:txBody>
      </p:sp>
      <p:sp>
        <p:nvSpPr>
          <p:cNvPr id="3" name="Content Placeholder 2"/>
          <p:cNvSpPr>
            <a:spLocks noGrp="1"/>
          </p:cNvSpPr>
          <p:nvPr>
            <p:ph type="body" sz="half" idx="2"/>
          </p:nvPr>
        </p:nvSpPr>
        <p:spPr>
          <a:xfrm>
            <a:off x="1104900" y="1600200"/>
            <a:ext cx="3396996" cy="4572000"/>
          </a:xfrm>
        </p:spPr>
        <p:txBody>
          <a:bodyPr>
            <a:normAutofit lnSpcReduction="10000"/>
          </a:bodyPr>
          <a:lstStyle/>
          <a:p>
            <a:r>
              <a:rPr lang="en-US" sz="1700" dirty="0"/>
              <a:t>Students will complete a summer assignment which will be assessed during the first week of the fall semester</a:t>
            </a:r>
          </a:p>
          <a:p>
            <a:r>
              <a:rPr lang="en-US" sz="1700" dirty="0"/>
              <a:t>Students will spend between 6 to 8 hours weekly reading the assigned textbook, primary source foundational documents, Supreme Court opinions and legal analysis, and academic articles</a:t>
            </a:r>
          </a:p>
          <a:p>
            <a:r>
              <a:rPr lang="en-US" sz="1700" dirty="0"/>
              <a:t>Students will complete research in preparation for simulations and debates, unit projects, and study guides related to the assigned reading</a:t>
            </a:r>
          </a:p>
          <a:p>
            <a:r>
              <a:rPr lang="en-US" sz="1700" dirty="0"/>
              <a:t>Students will be assessed through a multiple choice exam and free response questions for each unit </a:t>
            </a:r>
          </a:p>
        </p:txBody>
      </p:sp>
      <p:pic>
        <p:nvPicPr>
          <p:cNvPr id="5" name="Picture 4" descr="A large building&#10;&#10;Description automatically generated">
            <a:extLst>
              <a:ext uri="{FF2B5EF4-FFF2-40B4-BE49-F238E27FC236}">
                <a16:creationId xmlns:a16="http://schemas.microsoft.com/office/drawing/2014/main" id="{84E3DABB-7586-47C6-A710-93EB5D9924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7" r="206" b="2"/>
          <a:stretch/>
        </p:blipFill>
        <p:spPr>
          <a:xfrm>
            <a:off x="4654671" y="1600199"/>
            <a:ext cx="6430912" cy="4572001"/>
          </a:xfrm>
          <a:prstGeom prst="rect">
            <a:avLst/>
          </a:prstGeom>
          <a:noFill/>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nchor="b">
            <a:normAutofit/>
          </a:bodyPr>
          <a:lstStyle/>
          <a:p>
            <a:r>
              <a:rPr lang="en-US" dirty="0"/>
              <a:t>Exam Registration</a:t>
            </a:r>
          </a:p>
        </p:txBody>
      </p:sp>
      <p:sp>
        <p:nvSpPr>
          <p:cNvPr id="4" name="Text Placeholder 3"/>
          <p:cNvSpPr>
            <a:spLocks noGrp="1"/>
          </p:cNvSpPr>
          <p:nvPr>
            <p:ph type="body" sz="half" idx="2"/>
          </p:nvPr>
        </p:nvSpPr>
        <p:spPr>
          <a:xfrm>
            <a:off x="1104900" y="1600200"/>
            <a:ext cx="3396996" cy="4572000"/>
          </a:xfrm>
        </p:spPr>
        <p:txBody>
          <a:bodyPr>
            <a:normAutofit/>
          </a:bodyPr>
          <a:lstStyle/>
          <a:p>
            <a:r>
              <a:rPr lang="en-US" dirty="0"/>
              <a:t>All students will be expected to register for their AP exam by a deadline set forth by College Board. Each AP class has a unique join code that will be required for registration. You can register for the exam through the AP Classroom site which we will also use as for practice multiple choice questions and essay.  </a:t>
            </a:r>
          </a:p>
        </p:txBody>
      </p:sp>
      <p:pic>
        <p:nvPicPr>
          <p:cNvPr id="3074" name="Picture 2" descr="Image result for advanced placement">
            <a:extLst>
              <a:ext uri="{FF2B5EF4-FFF2-40B4-BE49-F238E27FC236}">
                <a16:creationId xmlns:a16="http://schemas.microsoft.com/office/drawing/2014/main" id="{F80748E6-D63B-4C52-A909-6B80BD3894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1326" y="1600199"/>
            <a:ext cx="6197601" cy="4572001"/>
          </a:xfrm>
          <a:prstGeom prst="rect">
            <a:avLst/>
          </a:prstGeom>
          <a:solidFill>
            <a:srgbClr val="FFFFFF"/>
          </a:solid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5CB2-AF14-4E03-9B23-B9609F30EE0A}"/>
              </a:ext>
            </a:extLst>
          </p:cNvPr>
          <p:cNvSpPr>
            <a:spLocks noGrp="1"/>
          </p:cNvSpPr>
          <p:nvPr>
            <p:ph type="title"/>
          </p:nvPr>
        </p:nvSpPr>
        <p:spPr/>
        <p:txBody>
          <a:bodyPr/>
          <a:lstStyle/>
          <a:p>
            <a:r>
              <a:rPr lang="en-US" dirty="0"/>
              <a:t>AP Exam and Exam Date</a:t>
            </a:r>
          </a:p>
        </p:txBody>
      </p:sp>
      <p:sp>
        <p:nvSpPr>
          <p:cNvPr id="3" name="Content Placeholder 2">
            <a:extLst>
              <a:ext uri="{FF2B5EF4-FFF2-40B4-BE49-F238E27FC236}">
                <a16:creationId xmlns:a16="http://schemas.microsoft.com/office/drawing/2014/main" id="{C3066C5F-9B8B-4B08-AB18-CD4AB6EFBEC4}"/>
              </a:ext>
            </a:extLst>
          </p:cNvPr>
          <p:cNvSpPr>
            <a:spLocks noGrp="1"/>
          </p:cNvSpPr>
          <p:nvPr>
            <p:ph idx="1"/>
          </p:nvPr>
        </p:nvSpPr>
        <p:spPr/>
        <p:txBody>
          <a:bodyPr>
            <a:normAutofit/>
          </a:bodyPr>
          <a:lstStyle/>
          <a:p>
            <a:r>
              <a:rPr lang="en-US" sz="1600" dirty="0"/>
              <a:t>You will take the AP US Government and Politics Exam on </a:t>
            </a:r>
            <a:r>
              <a:rPr lang="en-US" sz="1600" b="1" dirty="0"/>
              <a:t>May 3, 2021</a:t>
            </a:r>
            <a:r>
              <a:rPr lang="en-US" sz="1600" dirty="0"/>
              <a:t>.  </a:t>
            </a:r>
          </a:p>
          <a:p>
            <a:r>
              <a:rPr lang="en-US" sz="1600" dirty="0"/>
              <a:t>The following chart provides a description of both multiple choice and essay questions. </a:t>
            </a:r>
          </a:p>
        </p:txBody>
      </p:sp>
      <p:graphicFrame>
        <p:nvGraphicFramePr>
          <p:cNvPr id="5" name="Table 5">
            <a:extLst>
              <a:ext uri="{FF2B5EF4-FFF2-40B4-BE49-F238E27FC236}">
                <a16:creationId xmlns:a16="http://schemas.microsoft.com/office/drawing/2014/main" id="{8A3948C9-7F3E-4B50-A149-B12F5C839C8E}"/>
              </a:ext>
            </a:extLst>
          </p:cNvPr>
          <p:cNvGraphicFramePr>
            <a:graphicFrameLocks noGrp="1"/>
          </p:cNvGraphicFramePr>
          <p:nvPr>
            <p:extLst>
              <p:ext uri="{D42A27DB-BD31-4B8C-83A1-F6EECF244321}">
                <p14:modId xmlns:p14="http://schemas.microsoft.com/office/powerpoint/2010/main" val="2327567284"/>
              </p:ext>
            </p:extLst>
          </p:nvPr>
        </p:nvGraphicFramePr>
        <p:xfrm>
          <a:off x="1491343" y="2463954"/>
          <a:ext cx="7939315" cy="4135284"/>
        </p:xfrm>
        <a:graphic>
          <a:graphicData uri="http://schemas.openxmlformats.org/drawingml/2006/table">
            <a:tbl>
              <a:tblPr firstRow="1" bandRow="1">
                <a:tableStyleId>{5C22544A-7EE6-4342-B048-85BDC9FD1C3A}</a:tableStyleId>
              </a:tblPr>
              <a:tblGrid>
                <a:gridCol w="1851649">
                  <a:extLst>
                    <a:ext uri="{9D8B030D-6E8A-4147-A177-3AD203B41FA5}">
                      <a16:colId xmlns:a16="http://schemas.microsoft.com/office/drawing/2014/main" val="1181119227"/>
                    </a:ext>
                  </a:extLst>
                </a:gridCol>
                <a:gridCol w="2029222">
                  <a:extLst>
                    <a:ext uri="{9D8B030D-6E8A-4147-A177-3AD203B41FA5}">
                      <a16:colId xmlns:a16="http://schemas.microsoft.com/office/drawing/2014/main" val="2476236541"/>
                    </a:ext>
                  </a:extLst>
                </a:gridCol>
                <a:gridCol w="2029222">
                  <a:extLst>
                    <a:ext uri="{9D8B030D-6E8A-4147-A177-3AD203B41FA5}">
                      <a16:colId xmlns:a16="http://schemas.microsoft.com/office/drawing/2014/main" val="1572070432"/>
                    </a:ext>
                  </a:extLst>
                </a:gridCol>
                <a:gridCol w="2029222">
                  <a:extLst>
                    <a:ext uri="{9D8B030D-6E8A-4147-A177-3AD203B41FA5}">
                      <a16:colId xmlns:a16="http://schemas.microsoft.com/office/drawing/2014/main" val="4284431350"/>
                    </a:ext>
                  </a:extLst>
                </a:gridCol>
              </a:tblGrid>
              <a:tr h="496551">
                <a:tc>
                  <a:txBody>
                    <a:bodyPr/>
                    <a:lstStyle/>
                    <a:p>
                      <a:endParaRPr lang="en-US" sz="16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0604682"/>
                  </a:ext>
                </a:extLst>
              </a:tr>
              <a:tr h="543573">
                <a:tc>
                  <a:txBody>
                    <a:bodyPr/>
                    <a:lstStyle/>
                    <a:p>
                      <a:r>
                        <a:rPr lang="en-US" sz="1400" b="1" dirty="0"/>
                        <a:t>Question Type</a:t>
                      </a:r>
                    </a:p>
                  </a:txBody>
                  <a:tcPr/>
                </a:tc>
                <a:tc>
                  <a:txBody>
                    <a:bodyPr/>
                    <a:lstStyle/>
                    <a:p>
                      <a:r>
                        <a:rPr lang="en-US" sz="1400" b="1" dirty="0"/>
                        <a:t>Number of Questions</a:t>
                      </a:r>
                    </a:p>
                  </a:txBody>
                  <a:tcPr/>
                </a:tc>
                <a:tc>
                  <a:txBody>
                    <a:bodyPr/>
                    <a:lstStyle/>
                    <a:p>
                      <a:r>
                        <a:rPr lang="en-US" sz="1400" b="1" dirty="0"/>
                        <a:t>Timing</a:t>
                      </a:r>
                    </a:p>
                  </a:txBody>
                  <a:tcPr/>
                </a:tc>
                <a:tc>
                  <a:txBody>
                    <a:bodyPr/>
                    <a:lstStyle/>
                    <a:p>
                      <a:r>
                        <a:rPr lang="en-US" sz="1400" b="1" dirty="0"/>
                        <a:t>Percentage of Total Score:</a:t>
                      </a:r>
                    </a:p>
                  </a:txBody>
                  <a:tcPr/>
                </a:tc>
                <a:extLst>
                  <a:ext uri="{0D108BD9-81ED-4DB2-BD59-A6C34878D82A}">
                    <a16:rowId xmlns:a16="http://schemas.microsoft.com/office/drawing/2014/main" val="1126097150"/>
                  </a:ext>
                </a:extLst>
              </a:tr>
              <a:tr h="503447">
                <a:tc>
                  <a:txBody>
                    <a:bodyPr/>
                    <a:lstStyle/>
                    <a:p>
                      <a:r>
                        <a:rPr lang="en-US" dirty="0"/>
                        <a:t>Multiple Choice</a:t>
                      </a:r>
                    </a:p>
                  </a:txBody>
                  <a:tcPr/>
                </a:tc>
                <a:tc>
                  <a:txBody>
                    <a:bodyPr/>
                    <a:lstStyle/>
                    <a:p>
                      <a:r>
                        <a:rPr lang="en-US" dirty="0"/>
                        <a:t>55</a:t>
                      </a:r>
                    </a:p>
                  </a:txBody>
                  <a:tcPr/>
                </a:tc>
                <a:tc>
                  <a:txBody>
                    <a:bodyPr/>
                    <a:lstStyle/>
                    <a:p>
                      <a:r>
                        <a:rPr lang="en-US" dirty="0"/>
                        <a:t>80 minutes</a:t>
                      </a:r>
                    </a:p>
                  </a:txBody>
                  <a:tcPr/>
                </a:tc>
                <a:tc>
                  <a:txBody>
                    <a:bodyPr/>
                    <a:lstStyle/>
                    <a:p>
                      <a:r>
                        <a:rPr lang="en-US" dirty="0"/>
                        <a:t>50%</a:t>
                      </a:r>
                    </a:p>
                  </a:txBody>
                  <a:tcPr/>
                </a:tc>
                <a:extLst>
                  <a:ext uri="{0D108BD9-81ED-4DB2-BD59-A6C34878D82A}">
                    <a16:rowId xmlns:a16="http://schemas.microsoft.com/office/drawing/2014/main" val="1278336532"/>
                  </a:ext>
                </a:extLst>
              </a:tr>
              <a:tr h="671473">
                <a:tc>
                  <a:txBody>
                    <a:bodyPr/>
                    <a:lstStyle/>
                    <a:p>
                      <a:r>
                        <a:rPr lang="en-US" dirty="0"/>
                        <a:t>Concept Application</a:t>
                      </a:r>
                    </a:p>
                  </a:txBody>
                  <a:tcPr/>
                </a:tc>
                <a:tc>
                  <a:txBody>
                    <a:bodyPr/>
                    <a:lstStyle/>
                    <a:p>
                      <a:r>
                        <a:rPr lang="en-US" dirty="0"/>
                        <a:t>1</a:t>
                      </a:r>
                    </a:p>
                  </a:txBody>
                  <a:tcPr/>
                </a:tc>
                <a:tc>
                  <a:txBody>
                    <a:bodyPr/>
                    <a:lstStyle/>
                    <a:p>
                      <a:r>
                        <a:rPr lang="en-US" dirty="0"/>
                        <a:t>20 minutes</a:t>
                      </a:r>
                    </a:p>
                    <a:p>
                      <a:r>
                        <a:rPr lang="en-US" dirty="0"/>
                        <a:t>(suggested)</a:t>
                      </a:r>
                    </a:p>
                  </a:txBody>
                  <a:tcPr/>
                </a:tc>
                <a:tc>
                  <a:txBody>
                    <a:bodyPr/>
                    <a:lstStyle/>
                    <a:p>
                      <a:r>
                        <a:rPr lang="en-US" dirty="0"/>
                        <a:t>12.5%</a:t>
                      </a:r>
                    </a:p>
                  </a:txBody>
                  <a:tcPr/>
                </a:tc>
                <a:extLst>
                  <a:ext uri="{0D108BD9-81ED-4DB2-BD59-A6C34878D82A}">
                    <a16:rowId xmlns:a16="http://schemas.microsoft.com/office/drawing/2014/main" val="1570778587"/>
                  </a:ext>
                </a:extLst>
              </a:tr>
              <a:tr h="503447">
                <a:tc>
                  <a:txBody>
                    <a:bodyPr/>
                    <a:lstStyle/>
                    <a:p>
                      <a:r>
                        <a:rPr lang="en-US" dirty="0"/>
                        <a:t>Quantitative Analysis</a:t>
                      </a:r>
                    </a:p>
                  </a:txBody>
                  <a:tcPr/>
                </a:tc>
                <a:tc>
                  <a:txBody>
                    <a:bodyPr/>
                    <a:lstStyle/>
                    <a:p>
                      <a:r>
                        <a:rPr lang="en-US" dirty="0"/>
                        <a:t>1</a:t>
                      </a:r>
                    </a:p>
                  </a:txBody>
                  <a:tcPr/>
                </a:tc>
                <a:tc>
                  <a:txBody>
                    <a:bodyPr/>
                    <a:lstStyle/>
                    <a:p>
                      <a:r>
                        <a:rPr lang="en-US" dirty="0"/>
                        <a:t>20 minutes </a:t>
                      </a:r>
                    </a:p>
                    <a:p>
                      <a:r>
                        <a:rPr lang="en-US" dirty="0"/>
                        <a:t>(suggested)</a:t>
                      </a:r>
                    </a:p>
                  </a:txBody>
                  <a:tcPr/>
                </a:tc>
                <a:tc>
                  <a:txBody>
                    <a:bodyPr/>
                    <a:lstStyle/>
                    <a:p>
                      <a:r>
                        <a:rPr lang="en-US" dirty="0"/>
                        <a:t>12 5%</a:t>
                      </a:r>
                    </a:p>
                  </a:txBody>
                  <a:tcPr/>
                </a:tc>
                <a:extLst>
                  <a:ext uri="{0D108BD9-81ED-4DB2-BD59-A6C34878D82A}">
                    <a16:rowId xmlns:a16="http://schemas.microsoft.com/office/drawing/2014/main" val="1623278601"/>
                  </a:ext>
                </a:extLst>
              </a:tr>
              <a:tr h="633186">
                <a:tc>
                  <a:txBody>
                    <a:bodyPr/>
                    <a:lstStyle/>
                    <a:p>
                      <a:r>
                        <a:rPr lang="en-US" dirty="0"/>
                        <a:t>Supreme Court Comparison</a:t>
                      </a:r>
                    </a:p>
                  </a:txBody>
                  <a:tcPr/>
                </a:tc>
                <a:tc>
                  <a:txBody>
                    <a:bodyPr/>
                    <a:lstStyle/>
                    <a:p>
                      <a:r>
                        <a:rPr lang="en-US" dirty="0"/>
                        <a:t>1</a:t>
                      </a:r>
                    </a:p>
                  </a:txBody>
                  <a:tcPr/>
                </a:tc>
                <a:tc>
                  <a:txBody>
                    <a:bodyPr/>
                    <a:lstStyle/>
                    <a:p>
                      <a:r>
                        <a:rPr lang="en-US" dirty="0"/>
                        <a:t>20 minutes</a:t>
                      </a:r>
                    </a:p>
                    <a:p>
                      <a:r>
                        <a:rPr lang="en-US" dirty="0"/>
                        <a:t>(suggested)</a:t>
                      </a:r>
                    </a:p>
                  </a:txBody>
                  <a:tcPr/>
                </a:tc>
                <a:tc>
                  <a:txBody>
                    <a:bodyPr/>
                    <a:lstStyle/>
                    <a:p>
                      <a:r>
                        <a:rPr lang="en-US" dirty="0"/>
                        <a:t>12.5%</a:t>
                      </a:r>
                    </a:p>
                  </a:txBody>
                  <a:tcPr/>
                </a:tc>
                <a:extLst>
                  <a:ext uri="{0D108BD9-81ED-4DB2-BD59-A6C34878D82A}">
                    <a16:rowId xmlns:a16="http://schemas.microsoft.com/office/drawing/2014/main" val="1851839944"/>
                  </a:ext>
                </a:extLst>
              </a:tr>
              <a:tr h="503447">
                <a:tc>
                  <a:txBody>
                    <a:bodyPr/>
                    <a:lstStyle/>
                    <a:p>
                      <a:r>
                        <a:rPr lang="en-US" dirty="0"/>
                        <a:t>Argumentative Essay</a:t>
                      </a:r>
                    </a:p>
                  </a:txBody>
                  <a:tcPr/>
                </a:tc>
                <a:tc>
                  <a:txBody>
                    <a:bodyPr/>
                    <a:lstStyle/>
                    <a:p>
                      <a:r>
                        <a:rPr lang="en-US" dirty="0"/>
                        <a:t>1</a:t>
                      </a:r>
                    </a:p>
                  </a:txBody>
                  <a:tcPr/>
                </a:tc>
                <a:tc>
                  <a:txBody>
                    <a:bodyPr/>
                    <a:lstStyle/>
                    <a:p>
                      <a:r>
                        <a:rPr lang="en-US" dirty="0"/>
                        <a:t>40 minutes</a:t>
                      </a:r>
                    </a:p>
                    <a:p>
                      <a:r>
                        <a:rPr lang="en-US" dirty="0"/>
                        <a:t>(suggested)</a:t>
                      </a:r>
                    </a:p>
                  </a:txBody>
                  <a:tcPr/>
                </a:tc>
                <a:tc>
                  <a:txBody>
                    <a:bodyPr/>
                    <a:lstStyle/>
                    <a:p>
                      <a:r>
                        <a:rPr lang="en-US" dirty="0"/>
                        <a:t>12.5%</a:t>
                      </a:r>
                    </a:p>
                  </a:txBody>
                  <a:tcPr/>
                </a:tc>
                <a:extLst>
                  <a:ext uri="{0D108BD9-81ED-4DB2-BD59-A6C34878D82A}">
                    <a16:rowId xmlns:a16="http://schemas.microsoft.com/office/drawing/2014/main" val="4159765310"/>
                  </a:ext>
                </a:extLst>
              </a:tr>
            </a:tbl>
          </a:graphicData>
        </a:graphic>
      </p:graphicFrame>
      <p:sp>
        <p:nvSpPr>
          <p:cNvPr id="4" name="TextBox 3">
            <a:extLst>
              <a:ext uri="{FF2B5EF4-FFF2-40B4-BE49-F238E27FC236}">
                <a16:creationId xmlns:a16="http://schemas.microsoft.com/office/drawing/2014/main" id="{DEDF852F-F18F-4F7B-8169-3E0E4A1470CB}"/>
              </a:ext>
            </a:extLst>
          </p:cNvPr>
          <p:cNvSpPr txBox="1"/>
          <p:nvPr/>
        </p:nvSpPr>
        <p:spPr>
          <a:xfrm>
            <a:off x="6327226" y="1528540"/>
            <a:ext cx="1513490" cy="369332"/>
          </a:xfrm>
          <a:prstGeom prst="rect">
            <a:avLst/>
          </a:prstGeom>
          <a:solidFill>
            <a:schemeClr val="bg2"/>
          </a:solidFill>
        </p:spPr>
        <p:txBody>
          <a:bodyPr wrap="square" rtlCol="0">
            <a:spAutoFit/>
          </a:bodyPr>
          <a:lstStyle/>
          <a:p>
            <a:r>
              <a:rPr lang="en-US" dirty="0"/>
              <a:t>in May</a:t>
            </a:r>
          </a:p>
        </p:txBody>
      </p:sp>
    </p:spTree>
    <p:extLst>
      <p:ext uri="{BB962C8B-B14F-4D97-AF65-F5344CB8AC3E}">
        <p14:creationId xmlns:p14="http://schemas.microsoft.com/office/powerpoint/2010/main" val="320737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517dfb6b-91eb-4551-baee-a165f4109cc1" xsi:nil="true"/>
    <Templates xmlns="517dfb6b-91eb-4551-baee-a165f4109cc1" xsi:nil="true"/>
    <NotebookType xmlns="517dfb6b-91eb-4551-baee-a165f4109cc1" xsi:nil="true"/>
    <IsNotebookLocked xmlns="517dfb6b-91eb-4551-baee-a165f4109cc1" xsi:nil="true"/>
    <Is_Collaboration_Space_Locked xmlns="517dfb6b-91eb-4551-baee-a165f4109cc1" xsi:nil="true"/>
    <Self_Registration_Enabled xmlns="517dfb6b-91eb-4551-baee-a165f4109cc1" xsi:nil="true"/>
    <FolderType xmlns="517dfb6b-91eb-4551-baee-a165f4109cc1" xsi:nil="true"/>
    <Distribution_Groups xmlns="517dfb6b-91eb-4551-baee-a165f4109cc1" xsi:nil="true"/>
    <Invited_Students xmlns="517dfb6b-91eb-4551-baee-a165f4109cc1" xsi:nil="true"/>
    <LMS_Mappings xmlns="517dfb6b-91eb-4551-baee-a165f4109cc1" xsi:nil="true"/>
    <Students xmlns="517dfb6b-91eb-4551-baee-a165f4109cc1">
      <UserInfo>
        <DisplayName/>
        <AccountId xsi:nil="true"/>
        <AccountType/>
      </UserInfo>
    </Students>
    <CultureName xmlns="517dfb6b-91eb-4551-baee-a165f4109cc1" xsi:nil="true"/>
    <TeamsChannelId xmlns="517dfb6b-91eb-4551-baee-a165f4109cc1" xsi:nil="true"/>
    <DefaultSectionNames xmlns="517dfb6b-91eb-4551-baee-a165f4109cc1" xsi:nil="true"/>
    <Teachers xmlns="517dfb6b-91eb-4551-baee-a165f4109cc1">
      <UserInfo>
        <DisplayName/>
        <AccountId xsi:nil="true"/>
        <AccountType/>
      </UserInfo>
    </Teachers>
    <AppVersion xmlns="517dfb6b-91eb-4551-baee-a165f4109cc1" xsi:nil="true"/>
    <Invited_Teachers xmlns="517dfb6b-91eb-4551-baee-a165f4109cc1" xsi:nil="true"/>
    <Self_Registration_Enabled0 xmlns="517dfb6b-91eb-4551-baee-a165f4109cc1" xsi:nil="true"/>
    <Math_Settings xmlns="517dfb6b-91eb-4551-baee-a165f4109cc1" xsi:nil="true"/>
    <Owner xmlns="517dfb6b-91eb-4551-baee-a165f4109cc1">
      <UserInfo>
        <DisplayName/>
        <AccountId xsi:nil="true"/>
        <AccountType/>
      </UserInfo>
    </Owner>
    <Student_Groups xmlns="517dfb6b-91eb-4551-baee-a165f4109cc1">
      <UserInfo>
        <DisplayName/>
        <AccountId xsi:nil="true"/>
        <AccountType/>
      </UserInfo>
    </Student_Group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3DF2E85F2C254186D1E63378603731" ma:contentTypeVersion="34" ma:contentTypeDescription="Create a new document." ma:contentTypeScope="" ma:versionID="ba212ca3e5032efa15c350d345ef40b6">
  <xsd:schema xmlns:xsd="http://www.w3.org/2001/XMLSchema" xmlns:xs="http://www.w3.org/2001/XMLSchema" xmlns:p="http://schemas.microsoft.com/office/2006/metadata/properties" xmlns:ns3="517dfb6b-91eb-4551-baee-a165f4109cc1" xmlns:ns4="9f18942b-c0cd-4788-a22b-53d6b371f6f9" targetNamespace="http://schemas.microsoft.com/office/2006/metadata/properties" ma:root="true" ma:fieldsID="2389ecee651fe03cbb0745df439492aa" ns3:_="" ns4:_="">
    <xsd:import namespace="517dfb6b-91eb-4551-baee-a165f4109cc1"/>
    <xsd:import namespace="9f18942b-c0cd-4788-a22b-53d6b371f6f9"/>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CultureName" minOccurs="0"/>
                <xsd:element ref="ns3:Is_Collaboration_Space_Locked" minOccurs="0"/>
                <xsd:element ref="ns3:Templates" minOccurs="0"/>
                <xsd:element ref="ns3:Self_Registration_Enabled0" minOccurs="0"/>
                <xsd:element ref="ns3:MediaServiceMetadata" minOccurs="0"/>
                <xsd:element ref="ns3:MediaServiceFastMetadata" minOccurs="0"/>
                <xsd:element ref="ns3:TeamsChannelId" minOccurs="0"/>
                <xsd:element ref="ns3:IsNotebookLocked" minOccurs="0"/>
                <xsd:element ref="ns3:Math_Settings"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Distribution_Groups" minOccurs="0"/>
                <xsd:element ref="ns3: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dfb6b-91eb-4551-baee-a165f4109cc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Has_Teacher_Only_SectionGroup" ma:index="19"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Is_Collaboration_Space_Locked" ma:index="24"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TeamsChannelId" ma:index="29" nillable="true" ma:displayName="Teams Channel Id" ma:internalName="TeamsChannelId">
      <xsd:simpleType>
        <xsd:restriction base="dms:Text"/>
      </xsd:simpleType>
    </xsd:element>
    <xsd:element name="IsNotebookLocked" ma:index="30" nillable="true" ma:displayName="Is Notebook Locked" ma:internalName="IsNotebookLocked">
      <xsd:simpleType>
        <xsd:restriction base="dms:Boolean"/>
      </xsd:simpleType>
    </xsd:element>
    <xsd:element name="Math_Settings" ma:index="31" nillable="true" ma:displayName="Math Settings" ma:internalName="Math_Settings">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ediaServiceLocation" ma:index="35" nillable="true" ma:displayName="Location" ma:internalName="MediaServiceLocatio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Tags" ma:index="38" nillable="true" ma:displayName="Tags" ma:internalName="MediaServiceAutoTags"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18942b-c0cd-4788-a22b-53d6b371f6f9" elementFormDefault="qualified">
    <xsd:import namespace="http://schemas.microsoft.com/office/2006/documentManagement/types"/>
    <xsd:import namespace="http://schemas.microsoft.com/office/infopath/2007/PartnerControls"/>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element name="SharingHintHash" ma:index="2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517dfb6b-91eb-4551-baee-a165f4109cc1"/>
    <ds:schemaRef ds:uri="9f18942b-c0cd-4788-a22b-53d6b371f6f9"/>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D5725C6-EFFC-40C4-AF9F-FA20AD4E41B4}">
  <ds:schemaRefs>
    <ds:schemaRef ds:uri="http://schemas.microsoft.com/sharepoint/v3/contenttype/forms"/>
  </ds:schemaRefs>
</ds:datastoreItem>
</file>

<file path=customXml/itemProps3.xml><?xml version="1.0" encoding="utf-8"?>
<ds:datastoreItem xmlns:ds="http://schemas.openxmlformats.org/officeDocument/2006/customXml" ds:itemID="{AD562F1E-B6B5-4687-9DCD-CAF1A616C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dfb6b-91eb-4551-baee-a165f4109cc1"/>
    <ds:schemaRef ds:uri="9f18942b-c0cd-4788-a22b-53d6b371f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577</Words>
  <Application>Microsoft Office PowerPoint</Application>
  <PresentationFormat>Widescreen</PresentationFormat>
  <Paragraphs>57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Euphemia</vt:lpstr>
      <vt:lpstr>Plantagenet Cherokee</vt:lpstr>
      <vt:lpstr>Wingdings</vt:lpstr>
      <vt:lpstr>Academic Literature 16x9</vt:lpstr>
      <vt:lpstr>AP US Government and Politics</vt:lpstr>
      <vt:lpstr>Course Description</vt:lpstr>
      <vt:lpstr>A Successful Student in AP US Government</vt:lpstr>
      <vt:lpstr>Expected Weekly Workload</vt:lpstr>
      <vt:lpstr>Exam Registration</vt:lpstr>
      <vt:lpstr>AP Exam and Exam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US Government and Politics</dc:title>
  <dc:creator>Atkins, Marybeth</dc:creator>
  <cp:lastModifiedBy>Santos, Denise M</cp:lastModifiedBy>
  <cp:revision>6</cp:revision>
  <dcterms:created xsi:type="dcterms:W3CDTF">2020-08-17T00:58:32Z</dcterms:created>
  <dcterms:modified xsi:type="dcterms:W3CDTF">2022-02-15T19:26:32Z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atkinsm@fultonschools.org</vt:lpwstr>
  </property>
  <property fmtid="{D5CDD505-2E9C-101B-9397-08002B2CF9AE}" pid="5" name="MSIP_Label_0ee3c538-ec52-435f-ae58-017644bd9513_SetDate">
    <vt:lpwstr>2020-08-17T01:47:40.3780206Z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